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61" r:id="rId4"/>
    <p:sldId id="262" r:id="rId5"/>
    <p:sldId id="263" r:id="rId6"/>
    <p:sldId id="264" r:id="rId7"/>
    <p:sldId id="258" r:id="rId8"/>
    <p:sldId id="274" r:id="rId9"/>
    <p:sldId id="259" r:id="rId10"/>
    <p:sldId id="260" r:id="rId11"/>
    <p:sldId id="265" r:id="rId12"/>
    <p:sldId id="266" r:id="rId13"/>
    <p:sldId id="267" r:id="rId14"/>
    <p:sldId id="276" r:id="rId15"/>
    <p:sldId id="277" r:id="rId16"/>
    <p:sldId id="269" r:id="rId17"/>
    <p:sldId id="270" r:id="rId18"/>
    <p:sldId id="271" r:id="rId19"/>
    <p:sldId id="272" r:id="rId20"/>
    <p:sldId id="279" r:id="rId21"/>
    <p:sldId id="27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287F"/>
    <a:srgbClr val="00FFCC"/>
    <a:srgbClr val="CC00FF"/>
    <a:srgbClr val="622A8F"/>
    <a:srgbClr val="C5FFC7"/>
    <a:srgbClr val="FDFFB7"/>
    <a:srgbClr val="66FFFF"/>
    <a:srgbClr val="FF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934" autoAdjust="0"/>
    <p:restoredTop sz="94702"/>
  </p:normalViewPr>
  <p:slideViewPr>
    <p:cSldViewPr>
      <p:cViewPr varScale="1">
        <p:scale>
          <a:sx n="110" d="100"/>
          <a:sy n="110" d="100"/>
        </p:scale>
        <p:origin x="-17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270A-8CB7-454D-B9C2-656FCA66D771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E4BF-AAC2-4D10-BBA0-13F14FCBD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270A-8CB7-454D-B9C2-656FCA66D771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E4BF-AAC2-4D10-BBA0-13F14FCBD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270A-8CB7-454D-B9C2-656FCA66D771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E4BF-AAC2-4D10-BBA0-13F14FCBD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270A-8CB7-454D-B9C2-656FCA66D771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E4BF-AAC2-4D10-BBA0-13F14FCBD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270A-8CB7-454D-B9C2-656FCA66D771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E4BF-AAC2-4D10-BBA0-13F14FCBD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270A-8CB7-454D-B9C2-656FCA66D771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E4BF-AAC2-4D10-BBA0-13F14FCBD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270A-8CB7-454D-B9C2-656FCA66D771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E4BF-AAC2-4D10-BBA0-13F14FCBD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270A-8CB7-454D-B9C2-656FCA66D771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E4BF-AAC2-4D10-BBA0-13F14FCBD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270A-8CB7-454D-B9C2-656FCA66D771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E4BF-AAC2-4D10-BBA0-13F14FCBD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270A-8CB7-454D-B9C2-656FCA66D771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E4BF-AAC2-4D10-BBA0-13F14FCBD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270A-8CB7-454D-B9C2-656FCA66D771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E4BF-AAC2-4D10-BBA0-13F14FCBD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A270A-8CB7-454D-B9C2-656FCA66D771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2E4BF-AAC2-4D10-BBA0-13F14FCBD8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23.png"/><Relationship Id="rId4" Type="http://schemas.openxmlformats.org/officeDocument/2006/relationships/image" Target="../media/image22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Ryslan\Desktop\1281432728_d97774149bba.jpg">
            <a:extLst>
              <a:ext uri="{FF2B5EF4-FFF2-40B4-BE49-F238E27FC236}">
                <a16:creationId xmlns="" xmlns:a16="http://schemas.microsoft.com/office/drawing/2014/main" id="{A24EB07E-2AAD-5F44-BE77-67FD6619E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3" y="0"/>
            <a:ext cx="9139137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00100" y="1500174"/>
            <a:ext cx="7848872" cy="2419988"/>
          </a:xfrm>
          <a:prstGeom prst="doubleWave">
            <a:avLst/>
          </a:prstGeom>
          <a:solidFill>
            <a:srgbClr val="66FFFF"/>
          </a:solidFill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3600" b="1" i="1" dirty="0">
                <a:latin typeface="Century Schoolbook" panose="02040604050505020304" pitchFamily="18" charset="0"/>
              </a:rPr>
              <a:t> Правила пользования общественным транспортом</a:t>
            </a:r>
            <a:endParaRPr lang="ru-RU" sz="3600" b="1" i="1" dirty="0">
              <a:solidFill>
                <a:srgbClr val="7030A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1028" name="Picture 4" descr="C:\Users\Ryslan\Desktop\x_3831e5cb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002363" y="4499637"/>
            <a:ext cx="1835696" cy="1844824"/>
          </a:xfrm>
          <a:prstGeom prst="rect">
            <a:avLst/>
          </a:prstGeom>
          <a:noFill/>
        </p:spPr>
      </p:pic>
      <p:pic>
        <p:nvPicPr>
          <p:cNvPr id="12" name="Picture 5" descr="C:\Users\Ryslan\Desktop\svetofor_v_kepk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57750" y="1948966"/>
            <a:ext cx="1263110" cy="3888432"/>
          </a:xfrm>
          <a:prstGeom prst="rect">
            <a:avLst/>
          </a:prstGeom>
          <a:noFill/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96A4CC04-CF41-AD47-8626-1014390A1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58" y="5715016"/>
            <a:ext cx="5072098" cy="923330"/>
          </a:xfrm>
          <a:prstGeom prst="rect">
            <a:avLst/>
          </a:prstGeom>
          <a:solidFill>
            <a:srgbClr val="00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i="1" dirty="0">
                <a:latin typeface="Century Schoolbook" panose="02040604050505020304" pitchFamily="18" charset="0"/>
              </a:rPr>
              <a:t>Автор: Юрьева Екатерина Валерьевна, воспитатель МОУ Детский сад № </a:t>
            </a:r>
            <a:r>
              <a:rPr lang="ru-RU" b="1" i="1" dirty="0" smtClean="0">
                <a:latin typeface="Century Schoolbook" panose="02040604050505020304" pitchFamily="18" charset="0"/>
              </a:rPr>
              <a:t>314 Краснооктябрьского района Волгограда</a:t>
            </a:r>
            <a:endParaRPr lang="ru-RU" b="1" i="1" dirty="0">
              <a:latin typeface="Century Schoolbook" panose="02040604050505020304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F083B0FD-4A1F-8E4A-AE62-803E5803B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491" y="3857628"/>
            <a:ext cx="64807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i="1" dirty="0">
                <a:latin typeface="Century Schoolbook" panose="02040604050505020304" pitchFamily="18" charset="0"/>
              </a:rPr>
              <a:t>д</a:t>
            </a:r>
            <a:r>
              <a:rPr lang="ru-RU" sz="2000" b="1" i="1" dirty="0" smtClean="0">
                <a:latin typeface="Century Schoolbook" panose="02040604050505020304" pitchFamily="18" charset="0"/>
              </a:rPr>
              <a:t>ля </a:t>
            </a:r>
            <a:r>
              <a:rPr lang="ru-RU" sz="2000" b="1" i="1" dirty="0">
                <a:latin typeface="Century Schoolbook" panose="02040604050505020304" pitchFamily="18" charset="0"/>
              </a:rPr>
              <a:t>детей старшего дошкольного возраста </a:t>
            </a:r>
            <a:endParaRPr lang="en-US" sz="2000" b="1" i="1" dirty="0" smtClean="0">
              <a:latin typeface="Century Schoolbook" panose="02040604050505020304" pitchFamily="18" charset="0"/>
            </a:endParaRPr>
          </a:p>
          <a:p>
            <a:pPr algn="ctr">
              <a:buNone/>
            </a:pPr>
            <a:r>
              <a:rPr lang="ru-RU" sz="2000" b="1" i="1" dirty="0" smtClean="0">
                <a:latin typeface="Century Schoolbook" panose="02040604050505020304" pitchFamily="18" charset="0"/>
              </a:rPr>
              <a:t>(</a:t>
            </a:r>
            <a:r>
              <a:rPr lang="ru-RU" sz="2000" b="1" i="1" dirty="0">
                <a:latin typeface="Century Schoolbook" panose="02040604050505020304" pitchFamily="18" charset="0"/>
              </a:rPr>
              <a:t>6-7/8) лет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Ryslan\Desktop\1281432728_d97774149bba.jpg">
            <a:extLst>
              <a:ext uri="{FF2B5EF4-FFF2-40B4-BE49-F238E27FC236}">
                <a16:creationId xmlns="" xmlns:a16="http://schemas.microsoft.com/office/drawing/2014/main" id="{A24EB07E-2AAD-5F44-BE77-67FD6619E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39137" cy="6858000"/>
          </a:xfrm>
          <a:prstGeom prst="rect">
            <a:avLst/>
          </a:prstGeom>
          <a:noFill/>
        </p:spPr>
      </p:pic>
      <p:sp>
        <p:nvSpPr>
          <p:cNvPr id="9" name="Содержимое 4">
            <a:extLst>
              <a:ext uri="{FF2B5EF4-FFF2-40B4-BE49-F238E27FC236}">
                <a16:creationId xmlns="" xmlns:a16="http://schemas.microsoft.com/office/drawing/2014/main" id="{C5448D2E-E769-074D-84BD-48D44A6B4803}"/>
              </a:ext>
            </a:extLst>
          </p:cNvPr>
          <p:cNvSpPr txBox="1">
            <a:spLocks/>
          </p:cNvSpPr>
          <p:nvPr/>
        </p:nvSpPr>
        <p:spPr>
          <a:xfrm>
            <a:off x="261280" y="332656"/>
            <a:ext cx="8355394" cy="5472608"/>
          </a:xfrm>
          <a:prstGeom prst="rect">
            <a:avLst/>
          </a:prstGeom>
          <a:solidFill>
            <a:srgbClr val="C5FFC7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ru-RU" sz="2000" b="1" i="1" dirty="0">
                <a:solidFill>
                  <a:srgbClr val="12287F"/>
                </a:solidFill>
                <a:latin typeface="Century Schoolbook" panose="02040604050505020304" pitchFamily="18" charset="0"/>
                <a:cs typeface="Times New Roman" pitchFamily="18" charset="0"/>
              </a:rPr>
              <a:t>ЦЕЛЬ: Обучить детей соблюдать правила пользования общественным транспортом. 	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ru-RU" sz="2000" b="1" i="1" dirty="0">
                <a:solidFill>
                  <a:srgbClr val="12287F"/>
                </a:solidFill>
                <a:latin typeface="Century Schoolbook" panose="02040604050505020304" pitchFamily="18" charset="0"/>
                <a:cs typeface="Times New Roman" pitchFamily="18" charset="0"/>
              </a:rPr>
              <a:t>ЗАДАЧИ: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ru-RU" sz="2000" b="1" i="1" dirty="0">
                <a:solidFill>
                  <a:srgbClr val="12287F"/>
                </a:solidFill>
                <a:latin typeface="Century Schoolbook" panose="02040604050505020304" pitchFamily="18" charset="0"/>
                <a:cs typeface="Times New Roman" pitchFamily="18" charset="0"/>
              </a:rPr>
              <a:t>- повторить с детьми правила дорожного движения;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ru-RU" sz="2000" b="1" i="1" dirty="0">
                <a:solidFill>
                  <a:srgbClr val="12287F"/>
                </a:solidFill>
                <a:latin typeface="Century Schoolbook" panose="02040604050505020304" pitchFamily="18" charset="0"/>
                <a:cs typeface="Times New Roman" pitchFamily="18" charset="0"/>
              </a:rPr>
              <a:t>- закрепить знания детей о правилах дорожного движения;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ru-RU" sz="2000" b="1" i="1" dirty="0">
                <a:solidFill>
                  <a:srgbClr val="12287F"/>
                </a:solidFill>
                <a:latin typeface="Century Schoolbook" panose="02040604050505020304" pitchFamily="18" charset="0"/>
                <a:cs typeface="Times New Roman" pitchFamily="18" charset="0"/>
              </a:rPr>
              <a:t>- развивать внимание и наблюдательность;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ru-RU" sz="2000" b="1" i="1" dirty="0">
                <a:solidFill>
                  <a:srgbClr val="12287F"/>
                </a:solidFill>
                <a:latin typeface="Century Schoolbook" panose="02040604050505020304" pitchFamily="18" charset="0"/>
                <a:cs typeface="Times New Roman" pitchFamily="18" charset="0"/>
              </a:rPr>
              <a:t>- развивать умение работать в команде;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ru-RU" sz="2000" b="1" i="1" dirty="0">
                <a:solidFill>
                  <a:srgbClr val="12287F"/>
                </a:solidFill>
                <a:latin typeface="Century Schoolbook" panose="02040604050505020304" pitchFamily="18" charset="0"/>
                <a:cs typeface="Times New Roman" pitchFamily="18" charset="0"/>
              </a:rPr>
              <a:t>- воспитывать культуру поведения на дороге и в общественном транспорте;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ru-RU" sz="2000" b="1" i="1" dirty="0">
                <a:solidFill>
                  <a:srgbClr val="12287F"/>
                </a:solidFill>
                <a:latin typeface="Century Schoolbook" panose="02040604050505020304" pitchFamily="18" charset="0"/>
                <a:cs typeface="Times New Roman" pitchFamily="18" charset="0"/>
              </a:rPr>
              <a:t>- воспитывать навыки использования правил дорожного движения в повседневной жизни.</a:t>
            </a:r>
            <a:endParaRPr lang="ru-RU" sz="2000" b="1" i="1" dirty="0">
              <a:solidFill>
                <a:srgbClr val="12287F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1028" name="Picture 4" descr="C:\Users\Ryslan\Desktop\x_3831e5cb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300192" y="5085184"/>
            <a:ext cx="1835696" cy="18448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7056212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7000">
        <p15:prstTrans prst="peelOff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yslan\Desktop\1281432728_d97774149b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9" y="0"/>
            <a:ext cx="913913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69382" y="1052736"/>
            <a:ext cx="813690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5400" b="1" i="1" u="sng" dirty="0">
                <a:solidFill>
                  <a:srgbClr val="FF0000"/>
                </a:solidFill>
                <a:latin typeface="Century Schoolbook" panose="02040604050505020304" pitchFamily="18" charset="0"/>
              </a:rPr>
              <a:t>Транспорт</a:t>
            </a:r>
            <a:r>
              <a:rPr lang="ru-RU" sz="5400" b="1" i="1" dirty="0"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5400" b="1" i="1" dirty="0">
                <a:latin typeface="Century Schoolbook" panose="02040604050505020304" pitchFamily="18" charset="0"/>
              </a:rPr>
              <a:t>–</a:t>
            </a:r>
            <a:r>
              <a:rPr lang="ru-RU" sz="5400" b="1" i="1" dirty="0"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5400" b="1" i="1" dirty="0">
                <a:latin typeface="Century Schoolbook" panose="02040604050505020304" pitchFamily="18" charset="0"/>
              </a:rPr>
              <a:t>это средство, предназначенное для перевозки людей или груза</a:t>
            </a:r>
          </a:p>
        </p:txBody>
      </p:sp>
      <p:pic>
        <p:nvPicPr>
          <p:cNvPr id="4099" name="Picture 3" descr="D:\общее\школа\картинки\со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2703" b="95946" l="667" r="96000">
                        <a14:foregroundMark x1="32667" y1="9459" x2="32667" y2="9459"/>
                        <a14:foregroundMark x1="35333" y1="5405" x2="35333" y2="5405"/>
                        <a14:foregroundMark x1="50667" y1="3378" x2="50667" y2="3378"/>
                        <a14:foregroundMark x1="15333" y1="55405" x2="15333" y2="55405"/>
                        <a14:foregroundMark x1="1333" y1="38514" x2="1333" y2="38514"/>
                        <a14:foregroundMark x1="82667" y1="25676" x2="82667" y2="25676"/>
                        <a14:foregroundMark x1="86667" y1="18919" x2="86667" y2="18919"/>
                        <a14:foregroundMark x1="88667" y1="12162" x2="88667" y2="12162"/>
                        <a14:foregroundMark x1="96000" y1="4730" x2="82000" y2="29054"/>
                        <a14:foregroundMark x1="94667" y1="7432" x2="83333" y2="29054"/>
                        <a14:foregroundMark x1="51333" y1="93243" x2="51333" y2="93243"/>
                        <a14:foregroundMark x1="35333" y1="95946" x2="35333" y2="95946"/>
                        <a14:foregroundMark x1="36000" y1="86486" x2="36000" y2="86486"/>
                        <a14:foregroundMark x1="52000" y1="83108" x2="52000" y2="83108"/>
                        <a14:foregroundMark x1="50667" y1="81081" x2="52000" y2="86486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29327" y="4869160"/>
            <a:ext cx="1740103" cy="17169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0635436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7000">
        <p15:prstTrans prst="peelOff"/>
      </p:transition>
    </mc:Choice>
    <mc:Fallback>
      <p:transition spd="slow" advClick="0" advTm="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Ryslan\Desktop\1281432728_d97774149b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3" y="0"/>
            <a:ext cx="9139137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21095462">
            <a:off x="464871" y="576750"/>
            <a:ext cx="7416824" cy="1493495"/>
          </a:xfrm>
          <a:prstGeom prst="ellipseRibbon">
            <a:avLst>
              <a:gd name="adj1" fmla="val 27089"/>
              <a:gd name="adj2" fmla="val 49615"/>
              <a:gd name="adj3" fmla="val 12500"/>
            </a:avLst>
          </a:prstGeom>
          <a:solidFill>
            <a:srgbClr val="66FFFF"/>
          </a:solidFill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3200" b="1">
                <a:solidFill>
                  <a:srgbClr val="FF0000"/>
                </a:solidFill>
                <a:latin typeface="Century Schoolbook" panose="02040604050505020304" pitchFamily="18" charset="0"/>
              </a:rPr>
              <a:t>Виды транспорта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5139" y="5751120"/>
            <a:ext cx="415572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800" b="1">
                <a:latin typeface="Century Schoolbook" panose="02040604050505020304" pitchFamily="18" charset="0"/>
              </a:rPr>
              <a:t>Приведите примеры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5716" y="3510323"/>
            <a:ext cx="3439840" cy="461665"/>
          </a:xfrm>
          <a:prstGeom prst="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entury Schoolbook" panose="02040604050505020304" pitchFamily="18" charset="0"/>
              </a:rPr>
              <a:t>Железнодорожный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9787" y="4292776"/>
            <a:ext cx="2703139" cy="954107"/>
          </a:xfrm>
          <a:prstGeom prst="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>
                <a:latin typeface="Century Schoolbook" panose="02040604050505020304" pitchFamily="18" charset="0"/>
              </a:rPr>
              <a:t>Морской, речной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04942" y="2768163"/>
            <a:ext cx="2455490" cy="523220"/>
          </a:xfrm>
          <a:prstGeom prst="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>
                <a:ln>
                  <a:solidFill>
                    <a:schemeClr val="tx1"/>
                  </a:solidFill>
                </a:ln>
                <a:latin typeface="Century Schoolbook" panose="02040604050505020304" pitchFamily="18" charset="0"/>
              </a:rPr>
              <a:t>Воздушный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91542" y="4624849"/>
            <a:ext cx="3439840" cy="523220"/>
          </a:xfrm>
          <a:prstGeom prst="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>
                  <a:solidFill>
                    <a:sysClr val="windowText" lastClr="000000"/>
                  </a:solidFill>
                </a:ln>
                <a:latin typeface="Century Schoolbook" panose="02040604050505020304" pitchFamily="18" charset="0"/>
              </a:rPr>
              <a:t>Автомобильный</a:t>
            </a:r>
          </a:p>
        </p:txBody>
      </p:sp>
      <p:sp>
        <p:nvSpPr>
          <p:cNvPr id="10" name="Стрелка вниз 9"/>
          <p:cNvSpPr/>
          <p:nvPr/>
        </p:nvSpPr>
        <p:spPr>
          <a:xfrm rot="19506466">
            <a:off x="5049220" y="1923231"/>
            <a:ext cx="504056" cy="2425389"/>
          </a:xfrm>
          <a:prstGeom prst="downArrow">
            <a:avLst/>
          </a:prstGeom>
          <a:solidFill>
            <a:srgbClr val="66FF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922274">
            <a:off x="2406185" y="2321705"/>
            <a:ext cx="504056" cy="1142242"/>
          </a:xfrm>
          <a:prstGeom prst="downArrow">
            <a:avLst/>
          </a:prstGeom>
          <a:solidFill>
            <a:srgbClr val="66FFFF"/>
          </a:solidFill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419865">
            <a:off x="3744075" y="2224373"/>
            <a:ext cx="504056" cy="2304772"/>
          </a:xfrm>
          <a:prstGeom prst="downArrow">
            <a:avLst/>
          </a:prstGeom>
          <a:solidFill>
            <a:srgbClr val="66FF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9414434">
            <a:off x="6271705" y="1675793"/>
            <a:ext cx="504056" cy="1112107"/>
          </a:xfrm>
          <a:prstGeom prst="downArrow">
            <a:avLst/>
          </a:prstGeom>
          <a:solidFill>
            <a:srgbClr val="66FF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464231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7000">
        <p15:prstTrans prst="peelOff"/>
      </p:transition>
    </mc:Choice>
    <mc:Fallback>
      <p:transition spd="slow" advClick="0" advTm="7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Ryslan\Desktop\1281432728_d97774149b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3" y="0"/>
            <a:ext cx="913913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 rot="21095462">
            <a:off x="827584" y="620688"/>
            <a:ext cx="7416824" cy="1493495"/>
          </a:xfrm>
          <a:prstGeom prst="ellipseRibbon">
            <a:avLst>
              <a:gd name="adj1" fmla="val 25000"/>
              <a:gd name="adj2" fmla="val 49615"/>
              <a:gd name="adj3" fmla="val 12500"/>
            </a:avLst>
          </a:prstGeom>
          <a:solidFill>
            <a:srgbClr val="66FFFF"/>
          </a:solidFill>
          <a:ln w="19050">
            <a:solidFill>
              <a:srgbClr val="7030A0"/>
            </a:solidFill>
          </a:ln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3200" b="1" i="1">
                <a:solidFill>
                  <a:srgbClr val="FF0000"/>
                </a:solidFill>
                <a:latin typeface="Century Schoolbook" panose="02040604050505020304" pitchFamily="18" charset="0"/>
              </a:rPr>
              <a:t>Виды автомобилей</a:t>
            </a:r>
          </a:p>
        </p:txBody>
      </p:sp>
      <p:sp>
        <p:nvSpPr>
          <p:cNvPr id="4" name="TextBox 3"/>
          <p:cNvSpPr txBox="1"/>
          <p:nvPr/>
        </p:nvSpPr>
        <p:spPr>
          <a:xfrm rot="20663300">
            <a:off x="963611" y="3772215"/>
            <a:ext cx="2591236" cy="523220"/>
          </a:xfrm>
          <a:prstGeom prst="rect">
            <a:avLst/>
          </a:prstGeom>
          <a:solidFill>
            <a:srgbClr val="66FFFF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Century Schoolbook" panose="02040604050505020304" pitchFamily="18" charset="0"/>
              </a:rPr>
              <a:t>Грузовые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34343" y="5109894"/>
            <a:ext cx="3168352" cy="584775"/>
          </a:xfrm>
          <a:prstGeom prst="rect">
            <a:avLst/>
          </a:prstGeom>
          <a:solidFill>
            <a:srgbClr val="66FFFF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entury Schoolbook" panose="02040604050505020304" pitchFamily="18" charset="0"/>
              </a:rPr>
              <a:t>Специальные</a:t>
            </a:r>
          </a:p>
        </p:txBody>
      </p:sp>
      <p:sp>
        <p:nvSpPr>
          <p:cNvPr id="6" name="TextBox 5"/>
          <p:cNvSpPr txBox="1"/>
          <p:nvPr/>
        </p:nvSpPr>
        <p:spPr>
          <a:xfrm rot="20559288">
            <a:off x="5226535" y="3677647"/>
            <a:ext cx="3481642" cy="584775"/>
          </a:xfrm>
          <a:prstGeom prst="rect">
            <a:avLst/>
          </a:prstGeom>
          <a:solidFill>
            <a:srgbClr val="66FFFF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entury Schoolbook" panose="02040604050505020304" pitchFamily="18" charset="0"/>
              </a:rPr>
              <a:t>Пассажирские</a:t>
            </a:r>
          </a:p>
        </p:txBody>
      </p:sp>
      <p:pic>
        <p:nvPicPr>
          <p:cNvPr id="6148" name="Picture 4" descr="C:\Users\Ryslan\Desktop\10785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33469" y="2293422"/>
            <a:ext cx="2233982" cy="1533724"/>
          </a:xfrm>
          <a:prstGeom prst="rect">
            <a:avLst/>
          </a:prstGeom>
          <a:noFill/>
        </p:spPr>
      </p:pic>
      <p:pic>
        <p:nvPicPr>
          <p:cNvPr id="6149" name="Picture 5" descr="C:\Users\Ryslan\Desktop\1337610787_drunken_duck_bu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50441" flipH="1">
            <a:off x="6224486" y="1856949"/>
            <a:ext cx="2456382" cy="1425275"/>
          </a:xfrm>
          <a:prstGeom prst="rect">
            <a:avLst/>
          </a:prstGeom>
          <a:noFill/>
        </p:spPr>
      </p:pic>
      <p:pic>
        <p:nvPicPr>
          <p:cNvPr id="6150" name="Picture 6" descr="C:\Users\Ryslan\Desktop\0_93a0a_22d28255_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985164" y="4586404"/>
            <a:ext cx="2592289" cy="1789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Стрелка вниз 12"/>
          <p:cNvSpPr/>
          <p:nvPr/>
        </p:nvSpPr>
        <p:spPr>
          <a:xfrm rot="20990833">
            <a:off x="4142323" y="2209620"/>
            <a:ext cx="504056" cy="2737558"/>
          </a:xfrm>
          <a:prstGeom prst="downArrow">
            <a:avLst/>
          </a:prstGeom>
          <a:solidFill>
            <a:srgbClr val="66FF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592083">
            <a:off x="2861836" y="2340884"/>
            <a:ext cx="504056" cy="1236607"/>
          </a:xfrm>
          <a:prstGeom prst="downArrow">
            <a:avLst/>
          </a:prstGeom>
          <a:solidFill>
            <a:srgbClr val="66FF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9753673">
            <a:off x="5219859" y="2035808"/>
            <a:ext cx="504056" cy="1957445"/>
          </a:xfrm>
          <a:prstGeom prst="downArrow">
            <a:avLst/>
          </a:prstGeom>
          <a:solidFill>
            <a:srgbClr val="66FF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3680712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7000">
        <p15:prstTrans prst="peelOff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Ryslan\Desktop\1281432728_d97774149b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3" y="16313"/>
            <a:ext cx="9139137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21393709">
            <a:off x="752642" y="85816"/>
            <a:ext cx="7416824" cy="1493495"/>
          </a:xfrm>
          <a:prstGeom prst="ellipseRibbon">
            <a:avLst>
              <a:gd name="adj1" fmla="val 25000"/>
              <a:gd name="adj2" fmla="val 49615"/>
              <a:gd name="adj3" fmla="val 12500"/>
            </a:avLst>
          </a:prstGeom>
          <a:solidFill>
            <a:srgbClr val="CC00FF"/>
          </a:solidFill>
          <a:ln>
            <a:solidFill>
              <a:schemeClr val="tx1"/>
            </a:solidFill>
          </a:ln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Общественный транспорт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A52EB10-6A2C-154E-8B31-9FFD562A63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133"/>
          <a:stretch/>
        </p:blipFill>
        <p:spPr>
          <a:xfrm>
            <a:off x="323528" y="1555627"/>
            <a:ext cx="8445163" cy="5286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95984082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yslan\Desktop\1308561890_finl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671573" y="6017947"/>
            <a:ext cx="3312368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ru-RU" sz="4400" b="1" dirty="0"/>
              <a:t>   </a:t>
            </a:r>
            <a:r>
              <a:rPr lang="ru-RU" sz="4400" b="1" dirty="0">
                <a:solidFill>
                  <a:srgbClr val="FF0000"/>
                </a:solidFill>
              </a:rPr>
              <a:t>ЗАГАДКИ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2040" y="3068960"/>
            <a:ext cx="309634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 rot="21141808">
            <a:off x="3889588" y="957976"/>
            <a:ext cx="4320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entury Schoolbook" panose="02040604050505020304" pitchFamily="18" charset="0"/>
              </a:rPr>
              <a:t>Дым по улице ползет,</a:t>
            </a:r>
          </a:p>
          <a:p>
            <a:r>
              <a:rPr lang="ru-RU" sz="2400" b="1" dirty="0">
                <a:latin typeface="Century Schoolbook" panose="02040604050505020304" pitchFamily="18" charset="0"/>
              </a:rPr>
              <a:t>На работу всех везет.</a:t>
            </a:r>
          </a:p>
          <a:p>
            <a:r>
              <a:rPr lang="ru-RU" sz="2400" b="1" dirty="0">
                <a:latin typeface="Century Schoolbook" panose="02040604050505020304" pitchFamily="18" charset="0"/>
              </a:rPr>
              <a:t>Не на курьих ножках, -</a:t>
            </a:r>
          </a:p>
          <a:p>
            <a:r>
              <a:rPr lang="ru-RU" sz="2400" b="1" dirty="0">
                <a:latin typeface="Century Schoolbook" panose="02040604050505020304" pitchFamily="18" charset="0"/>
              </a:rPr>
              <a:t> А в резиновых сапожках.</a:t>
            </a:r>
          </a:p>
        </p:txBody>
      </p:sp>
      <p:pic>
        <p:nvPicPr>
          <p:cNvPr id="1027" name="Picture 3" descr="C:\Users\Ryslan\Desktop\x_3831e5cb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47782" y="2784313"/>
            <a:ext cx="3893591" cy="332785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7000">
        <p15:prstTrans prst="peelOff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yslan\Desktop\1308561890_finl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652120" y="5877272"/>
            <a:ext cx="3312368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ru-RU" sz="4400" b="1" dirty="0"/>
              <a:t>   </a:t>
            </a:r>
            <a:r>
              <a:rPr lang="ru-RU" sz="4400" b="1" dirty="0">
                <a:solidFill>
                  <a:srgbClr val="FF0000"/>
                </a:solidFill>
              </a:rPr>
              <a:t>ЗАГАДКИ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2040" y="3068960"/>
            <a:ext cx="309634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 rot="21040989">
            <a:off x="3879424" y="1045975"/>
            <a:ext cx="4176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entury Schoolbook" panose="02040604050505020304" pitchFamily="18" charset="0"/>
              </a:rPr>
              <a:t>Маленькие домики по городу бегут,</a:t>
            </a:r>
          </a:p>
          <a:p>
            <a:r>
              <a:rPr lang="ru-RU" sz="2400" b="1" dirty="0">
                <a:latin typeface="Century Schoolbook" panose="02040604050505020304" pitchFamily="18" charset="0"/>
              </a:rPr>
              <a:t>Мальчики и девочки</a:t>
            </a:r>
          </a:p>
          <a:p>
            <a:r>
              <a:rPr lang="ru-RU" sz="2400" b="1" dirty="0">
                <a:latin typeface="Century Schoolbook" panose="02040604050505020304" pitchFamily="18" charset="0"/>
              </a:rPr>
              <a:t>В домиках сидят.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9349451-AAA1-0145-9107-A9B16C695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757" y="2780928"/>
            <a:ext cx="2968362" cy="29683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585214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7000">
        <p15:prstTrans prst="peelOff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Ryslan\Desktop\1308561890_finl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2537"/>
            <a:ext cx="914400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652120" y="5877272"/>
            <a:ext cx="3312368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ru-RU" sz="4400" b="1" dirty="0"/>
              <a:t>   </a:t>
            </a:r>
            <a:r>
              <a:rPr lang="ru-RU" sz="4400" b="1" dirty="0">
                <a:solidFill>
                  <a:srgbClr val="FF0000"/>
                </a:solidFill>
              </a:rPr>
              <a:t>ЗАГАДКИ  </a:t>
            </a:r>
          </a:p>
        </p:txBody>
      </p:sp>
      <p:sp>
        <p:nvSpPr>
          <p:cNvPr id="4" name="TextBox 3"/>
          <p:cNvSpPr txBox="1"/>
          <p:nvPr/>
        </p:nvSpPr>
        <p:spPr>
          <a:xfrm rot="21261444">
            <a:off x="4811426" y="3093298"/>
            <a:ext cx="345638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uk-UA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 rot="21151430">
            <a:off x="3677420" y="1032570"/>
            <a:ext cx="478287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/>
            <a:r>
              <a:rPr lang="ru-RU" sz="2100" b="1" i="1" dirty="0">
                <a:solidFill>
                  <a:srgbClr val="000000"/>
                </a:solidFill>
                <a:effectLst/>
                <a:latin typeface="Century Schoolbook" panose="02040604050505020304" pitchFamily="18" charset="0"/>
              </a:rPr>
              <a:t>Под землей настоящее чудо –</a:t>
            </a:r>
          </a:p>
          <a:p>
            <a:pPr indent="270510" algn="just"/>
            <a:r>
              <a:rPr lang="ru-RU" sz="2100" b="1" i="1" dirty="0">
                <a:solidFill>
                  <a:srgbClr val="000000"/>
                </a:solidFill>
                <a:effectLst/>
                <a:latin typeface="Century Schoolbook" panose="02040604050505020304" pitchFamily="18" charset="0"/>
              </a:rPr>
              <a:t>все там чисто и красиво,</a:t>
            </a:r>
          </a:p>
          <a:p>
            <a:pPr indent="270510" algn="just"/>
            <a:r>
              <a:rPr lang="ru-RU" sz="2100" b="1" i="1" dirty="0">
                <a:solidFill>
                  <a:srgbClr val="000000"/>
                </a:solidFill>
                <a:effectLst/>
                <a:latin typeface="Century Schoolbook" panose="02040604050505020304" pitchFamily="18" charset="0"/>
              </a:rPr>
              <a:t>А в туннелях железная дорога: поезд быстро меня домчит.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8D5983F-2648-4D45-ACB4-A48091782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8506">
            <a:off x="4300780" y="2881273"/>
            <a:ext cx="4676001" cy="29603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20000">
        <p15:prstTrans prst="peelOff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8" presetClass="entr" presetSubtype="12" repeatCount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Ryslan\Desktop\1308561890_finl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3" name="TextBox 2"/>
          <p:cNvSpPr txBox="1"/>
          <p:nvPr/>
        </p:nvSpPr>
        <p:spPr>
          <a:xfrm>
            <a:off x="4749531" y="5415382"/>
            <a:ext cx="4392488" cy="139581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prstTxWarp prst="textPlain">
              <a:avLst>
                <a:gd name="adj" fmla="val 49750"/>
              </a:avLst>
            </a:prstTxWarp>
            <a:spAutoFit/>
          </a:bodyPr>
          <a:lstStyle/>
          <a:p>
            <a:pPr algn="ctr"/>
            <a:r>
              <a:rPr lang="ru-RU" sz="4400" b="1" dirty="0">
                <a:latin typeface="Century Schoolbook" panose="02040604050505020304" pitchFamily="18" charset="0"/>
              </a:rPr>
              <a:t>Назови одним словом</a:t>
            </a:r>
          </a:p>
        </p:txBody>
      </p:sp>
      <p:sp>
        <p:nvSpPr>
          <p:cNvPr id="4" name="TextBox 3"/>
          <p:cNvSpPr txBox="1"/>
          <p:nvPr/>
        </p:nvSpPr>
        <p:spPr>
          <a:xfrm rot="21206594">
            <a:off x="4860032" y="3074477"/>
            <a:ext cx="302433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uk-UA" dirty="0"/>
          </a:p>
          <a:p>
            <a:endParaRPr lang="uk-UA" dirty="0"/>
          </a:p>
          <a:p>
            <a:endParaRPr lang="ru-RU" dirty="0"/>
          </a:p>
        </p:txBody>
      </p:sp>
      <p:pic>
        <p:nvPicPr>
          <p:cNvPr id="3074" name="Picture 2" descr="C:\Users\Ryslan\Desktop\x_3831e5cb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78873">
            <a:off x="3459307" y="1431511"/>
            <a:ext cx="3021780" cy="258271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 rot="1078583">
            <a:off x="98192" y="554605"/>
            <a:ext cx="4094201" cy="128391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sz="3600" b="1" i="1" dirty="0">
                <a:solidFill>
                  <a:srgbClr val="7030A0"/>
                </a:solidFill>
                <a:latin typeface="Century Schoolbook" panose="02040604050505020304" pitchFamily="18" charset="0"/>
              </a:rPr>
              <a:t>ТРАНСПОРТ</a:t>
            </a:r>
            <a:endParaRPr lang="ru-RU" sz="3600" b="1" i="1" dirty="0">
              <a:solidFill>
                <a:srgbClr val="7030A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DA69476-4F8A-E541-9D32-5115ABD095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1364" b="98182" l="1364" r="96818">
                        <a14:foregroundMark x1="8636" y1="49545" x2="8636" y2="49545"/>
                        <a14:foregroundMark x1="2727" y1="33636" x2="2727" y2="33636"/>
                        <a14:foregroundMark x1="30000" y1="88182" x2="30000" y2="88182"/>
                        <a14:foregroundMark x1="85909" y1="64545" x2="85909" y2="64545"/>
                        <a14:foregroundMark x1="89091" y1="42727" x2="89091" y2="42727"/>
                        <a14:foregroundMark x1="62727" y1="10909" x2="62727" y2="10909"/>
                        <a14:foregroundMark x1="29412" y1="10820" x2="39091" y2="17273"/>
                        <a14:foregroundMark x1="39091" y1="17273" x2="62273" y2="16364"/>
                        <a14:foregroundMark x1="62273" y1="16364" x2="76818" y2="1818"/>
                        <a14:foregroundMark x1="32955" y1="4115" x2="56818" y2="2727"/>
                        <a14:foregroundMark x1="17727" y1="5000" x2="19046" y2="4923"/>
                        <a14:foregroundMark x1="48182" y1="11818" x2="48182" y2="11818"/>
                        <a14:foregroundMark x1="89091" y1="22273" x2="89091" y2="22273"/>
                        <a14:foregroundMark x1="85455" y1="17727" x2="94091" y2="39091"/>
                        <a14:foregroundMark x1="94091" y1="39091" x2="85455" y2="60909"/>
                        <a14:foregroundMark x1="85455" y1="60909" x2="88182" y2="82273"/>
                        <a14:foregroundMark x1="19091" y1="78182" x2="31818" y2="97727"/>
                        <a14:foregroundMark x1="31818" y1="97727" x2="40000" y2="98636"/>
                        <a14:foregroundMark x1="1364" y1="78182" x2="6364" y2="93182"/>
                        <a14:foregroundMark x1="90000" y1="67727" x2="95000" y2="89091"/>
                        <a14:foregroundMark x1="86818" y1="15000" x2="93182" y2="26818"/>
                        <a14:foregroundMark x1="89545" y1="15000" x2="95000" y2="28636"/>
                        <a14:foregroundMark x1="19545" y1="9545" x2="30000" y2="15000"/>
                        <a14:foregroundMark x1="18636" y1="9545" x2="33182" y2="5455"/>
                        <a14:foregroundMark x1="40455" y1="9545" x2="48182" y2="11818"/>
                        <a14:foregroundMark x1="58636" y1="4091" x2="68182" y2="6818"/>
                        <a14:foregroundMark x1="52727" y1="7727" x2="48636" y2="12727"/>
                        <a14:foregroundMark x1="90909" y1="25909" x2="96818" y2="42727"/>
                        <a14:backgroundMark x1="16364" y1="10000" x2="18836" y2="9176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6176" y="744710"/>
            <a:ext cx="2078048" cy="20780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209EE4B-0A5A-A847-980D-7B69FA7D35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2802" y="3646130"/>
            <a:ext cx="3036517" cy="1627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10000">
        <p15:prstTrans prst="peelOff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Ryslan\Desktop\8b7fad1d660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49122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008742" y="692696"/>
            <a:ext cx="4515586" cy="5016758"/>
          </a:xfrm>
          <a:prstGeom prst="rect">
            <a:avLst/>
          </a:prstGeom>
          <a:solidFill>
            <a:srgbClr val="FDFFB7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Подумайте:</a:t>
            </a:r>
          </a:p>
          <a:p>
            <a:pPr algn="just"/>
            <a:r>
              <a:rPr lang="ru-RU" sz="3200" b="1" dirty="0">
                <a:latin typeface="Century Schoolbook" panose="02040604050505020304" pitchFamily="18" charset="0"/>
              </a:rPr>
              <a:t>Как называется человек, который пользуется транспортным средством, находится в нем, но не имеет отношения к управлению им?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72400" y="58846"/>
            <a:ext cx="827584" cy="674030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>
                <a:solidFill>
                  <a:srgbClr val="7030A0"/>
                </a:solidFill>
              </a:rPr>
              <a:t>ПАССАЖИР</a:t>
            </a:r>
            <a:endParaRPr lang="ru-RU" sz="5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11000">
        <p15:prstTrans prst="peelOff"/>
      </p:transition>
    </mc:Choice>
    <mc:Fallback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Users\Ryslan\Desktop\1281432728_d97774149bba.jpg">
            <a:extLst>
              <a:ext uri="{FF2B5EF4-FFF2-40B4-BE49-F238E27FC236}">
                <a16:creationId xmlns="" xmlns:a16="http://schemas.microsoft.com/office/drawing/2014/main" id="{A4CFFB60-9A40-0F4B-914F-F1362FA67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3" y="16313"/>
            <a:ext cx="9139137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47812" y="116632"/>
            <a:ext cx="7775848" cy="2564904"/>
          </a:xfrm>
          <a:prstGeom prst="flowChartTerminator">
            <a:avLst/>
          </a:prstGeom>
          <a:solidFill>
            <a:srgbClr val="00FFCC"/>
          </a:solidFill>
          <a:ln>
            <a:solidFill>
              <a:schemeClr val="tx1"/>
            </a:solidFill>
          </a:ln>
        </p:spPr>
        <p:txBody>
          <a:bodyPr wrap="square" rtlCol="0">
            <a:prstTxWarp prst="textWave1">
              <a:avLst>
                <a:gd name="adj1" fmla="val 12500"/>
                <a:gd name="adj2" fmla="val 2213"/>
              </a:avLst>
            </a:prstTxWarp>
            <a:spAutoFit/>
          </a:bodyPr>
          <a:lstStyle/>
          <a:p>
            <a:pPr algn="ctr"/>
            <a:r>
              <a:rPr lang="ru-RU" sz="3200" b="1" i="1" dirty="0">
                <a:solidFill>
                  <a:srgbClr val="7030A0"/>
                </a:solidFill>
                <a:latin typeface="Century Schoolbook" panose="02040604050505020304" pitchFamily="18" charset="0"/>
              </a:rPr>
              <a:t>Знаки, которыми обозначают остановки общественного транспорта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0205F48-169D-934F-8804-A1C99C256E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25430"/>
          <a:stretch/>
        </p:blipFill>
        <p:spPr>
          <a:xfrm>
            <a:off x="1195768" y="2681536"/>
            <a:ext cx="7100420" cy="39710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9000">
        <p15:prstTrans prst="peelOff"/>
      </p:transition>
    </mc:Choice>
    <mc:Fallback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Ryslan\Desktop\0f28e67305885084c415ead5bd9f523a-1.jpg">
            <a:extLst>
              <a:ext uri="{FF2B5EF4-FFF2-40B4-BE49-F238E27FC236}">
                <a16:creationId xmlns="" xmlns:a16="http://schemas.microsoft.com/office/drawing/2014/main" id="{17EC6675-D340-AC47-BC7D-2D5B6D1D8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2132856"/>
          </a:xfrm>
          <a:prstGeom prst="flowChartTerminator">
            <a:avLst/>
          </a:prstGeom>
          <a:solidFill>
            <a:srgbClr val="00FFCC"/>
          </a:solidFill>
          <a:ln>
            <a:solidFill>
              <a:schemeClr val="tx1"/>
            </a:solidFill>
          </a:ln>
        </p:spPr>
        <p:txBody>
          <a:bodyPr wrap="square" rtlCol="0">
            <a:prstTxWarp prst="textWave1">
              <a:avLst>
                <a:gd name="adj1" fmla="val 12500"/>
                <a:gd name="adj2" fmla="val 1173"/>
              </a:avLst>
            </a:prstTxWarp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effectLst/>
                <a:latin typeface="Century Schoolbook" panose="02040604050505020304" pitchFamily="18" charset="0"/>
              </a:rPr>
              <a:t>Так НЕЛЬЗЯ вести себя на остановке общественного транспорта!!!</a:t>
            </a:r>
            <a:endParaRPr lang="ru-RU" sz="3200" b="1" i="1" dirty="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F6F0B6B-C113-F34D-8058-99D787DC5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916832"/>
            <a:ext cx="7459856" cy="4713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10000">
        <p15:prstTrans prst="peelOff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Ryslan\Desktop\0f28e67305885084c415ead5bd9f523a-1.jpg">
            <a:extLst>
              <a:ext uri="{FF2B5EF4-FFF2-40B4-BE49-F238E27FC236}">
                <a16:creationId xmlns="" xmlns:a16="http://schemas.microsoft.com/office/drawing/2014/main" id="{F71C0BB0-9A89-1A44-9B5A-BEAB64B38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1844824"/>
          </a:xfrm>
          <a:prstGeom prst="flowChartTerminator">
            <a:avLst/>
          </a:prstGeom>
          <a:solidFill>
            <a:srgbClr val="00FFCC"/>
          </a:solidFill>
          <a:ln>
            <a:solidFill>
              <a:schemeClr val="tx1"/>
            </a:solidFill>
          </a:ln>
        </p:spPr>
        <p:txBody>
          <a:bodyPr wrap="square" rtlCol="0">
            <a:prstTxWarp prst="textWave1">
              <a:avLst>
                <a:gd name="adj1" fmla="val 12500"/>
                <a:gd name="adj2" fmla="val -3"/>
              </a:avLst>
            </a:prstTxWarp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effectLst/>
                <a:latin typeface="Century Schoolbook" panose="02040604050505020304" pitchFamily="18" charset="0"/>
              </a:rPr>
              <a:t>Так НЕЛЬЗЯ заходить и выходить из общественного транспорта!!!</a:t>
            </a:r>
            <a:endParaRPr lang="ru-RU" sz="3200" b="1" i="1" dirty="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E78A2B9-1CBA-464A-8B64-D94CE2DFF6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601"/>
          <a:stretch/>
        </p:blipFill>
        <p:spPr>
          <a:xfrm>
            <a:off x="464592" y="1854923"/>
            <a:ext cx="8214816" cy="50030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8718604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10000">
        <p15:prstTrans prst="peelOff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Ryslan\Desktop\0f28e67305885084c415ead5bd9f523a-1.jpg">
            <a:extLst>
              <a:ext uri="{FF2B5EF4-FFF2-40B4-BE49-F238E27FC236}">
                <a16:creationId xmlns="" xmlns:a16="http://schemas.microsoft.com/office/drawing/2014/main" id="{F71C0BB0-9A89-1A44-9B5A-BEAB64B38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1844824"/>
          </a:xfrm>
          <a:prstGeom prst="flowChartTerminator">
            <a:avLst/>
          </a:prstGeom>
          <a:solidFill>
            <a:srgbClr val="00FFCC"/>
          </a:solidFill>
          <a:ln>
            <a:solidFill>
              <a:schemeClr val="tx1"/>
            </a:solidFill>
          </a:ln>
        </p:spPr>
        <p:txBody>
          <a:bodyPr wrap="square" rtlCol="0">
            <a:prstTxWarp prst="textWave1">
              <a:avLst>
                <a:gd name="adj1" fmla="val 12500"/>
                <a:gd name="adj2" fmla="val -3"/>
              </a:avLst>
            </a:prstTxWarp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effectLst/>
                <a:latin typeface="Century Schoolbook" panose="02040604050505020304" pitchFamily="18" charset="0"/>
              </a:rPr>
              <a:t>Так НЕЛЬЗЯ себя вести в общественном транспорте!!!</a:t>
            </a:r>
            <a:endParaRPr lang="ru-RU" sz="3200" b="1" i="1" dirty="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9FD04D3-C88A-814B-A5AF-3E6FE0C9D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338" y="2204864"/>
            <a:ext cx="6595324" cy="37611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8042324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8000">
        <p15:prstTrans prst="peelOff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Ryslan\Desktop\0f28e67305885084c415ead5bd9f523a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AECB255-7A3A-2B43-9858-A2389B6F2D10}"/>
              </a:ext>
            </a:extLst>
          </p:cNvPr>
          <p:cNvSpPr txBox="1"/>
          <p:nvPr/>
        </p:nvSpPr>
        <p:spPr>
          <a:xfrm>
            <a:off x="0" y="0"/>
            <a:ext cx="9144000" cy="1844824"/>
          </a:xfrm>
          <a:prstGeom prst="flowChartTerminator">
            <a:avLst/>
          </a:prstGeom>
          <a:solidFill>
            <a:srgbClr val="00FFCC"/>
          </a:solidFill>
          <a:ln>
            <a:solidFill>
              <a:schemeClr val="tx1"/>
            </a:solidFill>
          </a:ln>
        </p:spPr>
        <p:txBody>
          <a:bodyPr wrap="square" rtlCol="0">
            <a:prstTxWarp prst="textWave1">
              <a:avLst>
                <a:gd name="adj1" fmla="val 12500"/>
                <a:gd name="adj2" fmla="val 383"/>
              </a:avLst>
            </a:prstTxWarp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effectLst/>
                <a:latin typeface="Century Schoolbook" panose="02040604050505020304" pitchFamily="18" charset="0"/>
              </a:rPr>
              <a:t>Выходя из общественного транспорта, соблюдай правила!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08EBD35-80B2-DA47-B1C1-90669F8262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3796"/>
          <a:stretch/>
        </p:blipFill>
        <p:spPr>
          <a:xfrm>
            <a:off x="23246" y="1844824"/>
            <a:ext cx="4548754" cy="31743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77A001D-6983-404E-9549-3C5A79A219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508" y="4171404"/>
            <a:ext cx="4431680" cy="234888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B2B85097-AA6A-F244-A31A-8CB688967606}"/>
              </a:ext>
            </a:extLst>
          </p:cNvPr>
          <p:cNvSpPr/>
          <p:nvPr/>
        </p:nvSpPr>
        <p:spPr>
          <a:xfrm>
            <a:off x="4788024" y="1988840"/>
            <a:ext cx="3888432" cy="2182564"/>
          </a:xfrm>
          <a:prstGeom prst="rect">
            <a:avLst/>
          </a:prstGeom>
          <a:solidFill>
            <a:srgbClr val="FDFF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7030A0"/>
                </a:solidFill>
                <a:latin typeface="Century Schoolbook" panose="02040604050505020304" pitchFamily="18" charset="0"/>
              </a:rPr>
              <a:t>Обходи автобус сзади, а трамвай спереди!!!</a:t>
            </a:r>
          </a:p>
        </p:txBody>
      </p:sp>
      <p:pic>
        <p:nvPicPr>
          <p:cNvPr id="4098" name="Picture 2" descr="Векторная иллюстрация девочки и мальчика, держащихся за руки | Vector Premium">
            <a:extLst>
              <a:ext uri="{FF2B5EF4-FFF2-40B4-BE49-F238E27FC236}">
                <a16:creationId xmlns="" xmlns:a16="http://schemas.microsoft.com/office/drawing/2014/main" id="{E7F1C5CE-27F9-0C42-AD1C-55EEC2285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9778" b="93778" l="3556" r="92889">
                        <a14:foregroundMark x1="60889" y1="31111" x2="60889" y2="31111"/>
                        <a14:foregroundMark x1="71556" y1="24444" x2="74222" y2="26222"/>
                        <a14:foregroundMark x1="34222" y1="29778" x2="36444" y2="32889"/>
                        <a14:foregroundMark x1="24889" y1="46667" x2="24889" y2="46667"/>
                        <a14:foregroundMark x1="3556" y1="58667" x2="3556" y2="58667"/>
                        <a14:foregroundMark x1="18667" y1="92444" x2="18667" y2="92444"/>
                        <a14:foregroundMark x1="37778" y1="92444" x2="37778" y2="92444"/>
                        <a14:foregroundMark x1="32444" y1="46667" x2="32444" y2="46667"/>
                        <a14:foregroundMark x1="20889" y1="30667" x2="20889" y2="30667"/>
                        <a14:foregroundMark x1="61333" y1="28889" x2="61333" y2="28889"/>
                        <a14:foregroundMark x1="89778" y1="56889" x2="89778" y2="56889"/>
                        <a14:foregroundMark x1="93333" y1="61778" x2="93333" y2="61778"/>
                        <a14:foregroundMark x1="86222" y1="92444" x2="86222" y2="92444"/>
                        <a14:foregroundMark x1="57333" y1="92889" x2="57333" y2="92889"/>
                        <a14:foregroundMark x1="88889" y1="93778" x2="88889" y2="9377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995337"/>
            <a:ext cx="1777988" cy="1777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10000">
        <p15:prstTrans prst="peelOff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17552 0.00787 L -0.58507 0.01852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86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61 0.04097 L -0.30973 0.03033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26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973 0.03033 L -0.30973 -0.1060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Ryslan\Desktop\015524c4b002b4d1c0d9267f3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316"/>
            <a:ext cx="920797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59572" y="134693"/>
            <a:ext cx="7488832" cy="895826"/>
          </a:xfrm>
          <a:prstGeom prst="downArrowCallou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entury Schoolbook" panose="02040604050505020304" pitchFamily="18" charset="0"/>
              </a:rPr>
              <a:t>Игра ,,Запрещено – разрешено”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87664" y="1050554"/>
            <a:ext cx="5832648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latin typeface="Century Schoolbook" panose="02040604050505020304" pitchFamily="18" charset="0"/>
              </a:rPr>
              <a:t>Вставь пропущенные слова: ,,Запрещено” или</a:t>
            </a:r>
          </a:p>
          <a:p>
            <a:pPr algn="ctr"/>
            <a:r>
              <a:rPr lang="ru-RU" sz="3200" b="1" i="1" dirty="0">
                <a:latin typeface="Century Schoolbook" panose="02040604050505020304" pitchFamily="18" charset="0"/>
              </a:rPr>
              <a:t> ,,Разрешено”</a:t>
            </a:r>
            <a:endParaRPr lang="ru-RU" sz="3200" b="1" i="1" dirty="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2964734"/>
            <a:ext cx="5383188" cy="353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800" b="1" i="1" dirty="0">
                <a:latin typeface="Century Schoolbook" panose="02040604050505020304" pitchFamily="18" charset="0"/>
              </a:rPr>
              <a:t>Как заходишь ты в трамвай,</a:t>
            </a:r>
          </a:p>
          <a:p>
            <a:pPr algn="just"/>
            <a:r>
              <a:rPr lang="ru-RU" sz="2800" b="1" i="1" dirty="0">
                <a:latin typeface="Century Schoolbook" panose="02040604050505020304" pitchFamily="18" charset="0"/>
              </a:rPr>
              <a:t>Лучше вперед проходи,</a:t>
            </a:r>
          </a:p>
          <a:p>
            <a:pPr algn="just"/>
            <a:r>
              <a:rPr lang="ru-RU" sz="2800" b="1" i="1" dirty="0">
                <a:latin typeface="Century Schoolbook" panose="02040604050505020304" pitchFamily="18" charset="0"/>
              </a:rPr>
              <a:t>Не крутись и не мешай,</a:t>
            </a:r>
          </a:p>
          <a:p>
            <a:pPr algn="just"/>
            <a:r>
              <a:rPr lang="ru-RU" sz="2800" b="1" i="1" dirty="0">
                <a:latin typeface="Century Schoolbook" panose="02040604050505020304" pitchFamily="18" charset="0"/>
              </a:rPr>
              <a:t>Стой спокойно или садись.</a:t>
            </a:r>
          </a:p>
          <a:p>
            <a:pPr algn="just"/>
            <a:r>
              <a:rPr lang="ru-RU" sz="2800" b="1" i="1" dirty="0">
                <a:latin typeface="Century Schoolbook" panose="02040604050505020304" pitchFamily="18" charset="0"/>
              </a:rPr>
              <a:t>Ехать ,,зайцем” – знают все – это………………………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71114" y="2995319"/>
            <a:ext cx="5112568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i="1" dirty="0">
                <a:latin typeface="Century Schoolbook" panose="02040604050505020304" pitchFamily="18" charset="0"/>
              </a:rPr>
              <a:t>Стать образцовым пешеходом – это………….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27190" y="3946187"/>
            <a:ext cx="5112568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i="1" dirty="0">
                <a:latin typeface="Century Schoolbook" panose="02040604050505020304" pitchFamily="18" charset="0"/>
              </a:rPr>
              <a:t>А бабушке уступить место – это…………………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6424" y="3299857"/>
            <a:ext cx="5112568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i="1" dirty="0">
                <a:latin typeface="Century Schoolbook" panose="02040604050505020304" pitchFamily="18" charset="0"/>
              </a:rPr>
              <a:t>Переходя перекресток –</a:t>
            </a:r>
          </a:p>
          <a:p>
            <a:r>
              <a:rPr lang="ru-RU" sz="2800" b="1" i="1" dirty="0">
                <a:latin typeface="Century Schoolbook" panose="02040604050505020304" pitchFamily="18" charset="0"/>
              </a:rPr>
              <a:t>Особенно бдительным будь.</a:t>
            </a:r>
          </a:p>
          <a:p>
            <a:r>
              <a:rPr lang="ru-RU" sz="2800" b="1" i="1" dirty="0">
                <a:latin typeface="Century Schoolbook" panose="02040604050505020304" pitchFamily="18" charset="0"/>
              </a:rPr>
              <a:t>Идти, когда красный свет...…………………………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64134" y="3645218"/>
            <a:ext cx="5112568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i="1" dirty="0">
                <a:latin typeface="Century Schoolbook" panose="02040604050505020304" pitchFamily="18" charset="0"/>
              </a:rPr>
              <a:t>На зеленый свет даже детям идти…………………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20000">
        <p15:prstTrans prst="peelOff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9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9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" presetID="9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0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0"/>
                            </p:stCondLst>
                            <p:childTnLst>
                              <p:par>
                                <p:cTn id="41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500"/>
                            </p:stCondLst>
                            <p:childTnLst>
                              <p:par>
                                <p:cTn id="45" presetID="18" presetClass="exit" presetSubtype="1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Ryslan\Desktop\015524c4b002b4d1c0d9267f356.jpg">
            <a:extLst>
              <a:ext uri="{FF2B5EF4-FFF2-40B4-BE49-F238E27FC236}">
                <a16:creationId xmlns="" xmlns:a16="http://schemas.microsoft.com/office/drawing/2014/main" id="{0FF5090A-B2F2-F44E-8497-6C5D24231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316"/>
            <a:ext cx="9207979" cy="6858000"/>
          </a:xfrm>
          <a:prstGeom prst="rect">
            <a:avLst/>
          </a:prstGeom>
          <a:noFill/>
        </p:spPr>
      </p:pic>
      <p:pic>
        <p:nvPicPr>
          <p:cNvPr id="14339" name="Picture 3" descr="D:\общее\школа\картинки\розв мовл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23528" y="4581128"/>
            <a:ext cx="2013589" cy="2033265"/>
          </a:xfrm>
          <a:prstGeom prst="rect">
            <a:avLst/>
          </a:prstGeom>
          <a:noFill/>
        </p:spPr>
      </p:pic>
      <p:pic>
        <p:nvPicPr>
          <p:cNvPr id="14340" name="Picture 4" descr="D:\общее\школа\картинки\думать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2353" b="97451" l="256" r="93077">
                        <a14:foregroundMark x1="42308" y1="43137" x2="42308" y2="43137"/>
                        <a14:foregroundMark x1="48205" y1="40196" x2="48205" y2="40196"/>
                        <a14:foregroundMark x1="35128" y1="28627" x2="49744" y2="48431"/>
                        <a14:foregroundMark x1="49744" y1="48431" x2="44359" y2="24510"/>
                        <a14:foregroundMark x1="73846" y1="30588" x2="76923" y2="32549"/>
                        <a14:foregroundMark x1="38205" y1="44118" x2="38205" y2="44118"/>
                        <a14:foregroundMark x1="93333" y1="51765" x2="93333" y2="51765"/>
                        <a14:foregroundMark x1="57436" y1="8627" x2="57436" y2="8627"/>
                        <a14:foregroundMark x1="26410" y1="7059" x2="26410" y2="7059"/>
                        <a14:foregroundMark x1="18541" y1="4698" x2="18677" y2="4876"/>
                        <a14:foregroundMark x1="18978" y1="4234" x2="20350" y2="5958"/>
                        <a14:foregroundMark x1="52051" y1="76275" x2="52051" y2="76275"/>
                        <a14:foregroundMark x1="67179" y1="45098" x2="67179" y2="45098"/>
                        <a14:foregroundMark x1="71795" y1="44706" x2="71795" y2="44706"/>
                        <a14:foregroundMark x1="40256" y1="66863" x2="55128" y2="86863"/>
                        <a14:foregroundMark x1="55128" y1="86863" x2="60513" y2="88431"/>
                        <a14:foregroundMark x1="40256" y1="65686" x2="69744" y2="67255"/>
                        <a14:foregroundMark x1="69744" y1="67255" x2="65897" y2="90392"/>
                        <a14:foregroundMark x1="57436" y1="75882" x2="57436" y2="75882"/>
                        <a14:foregroundMark x1="60000" y1="84902" x2="60000" y2="84902"/>
                        <a14:foregroundMark x1="63333" y1="74314" x2="63333" y2="74314"/>
                        <a14:foregroundMark x1="62051" y1="69216" x2="60513" y2="82745"/>
                        <a14:foregroundMark x1="64615" y1="80784" x2="61282" y2="85882"/>
                        <a14:foregroundMark x1="50769" y1="78824" x2="50769" y2="78824"/>
                        <a14:foregroundMark x1="51538" y1="75882" x2="51538" y2="75882"/>
                        <a14:foregroundMark x1="54103" y1="74314" x2="54103" y2="74314"/>
                        <a14:foregroundMark x1="48718" y1="72745" x2="54615" y2="77843"/>
                        <a14:foregroundMark x1="56154" y1="75294" x2="56154" y2="78235"/>
                        <a14:foregroundMark x1="54615" y1="94902" x2="54615" y2="94902"/>
                        <a14:foregroundMark x1="50769" y1="94314" x2="59231" y2="93922"/>
                        <a14:foregroundMark x1="62051" y1="90784" x2="59231" y2="93922"/>
                        <a14:foregroundMark x1="10873" y1="10016" x2="12821" y2="28627"/>
                        <a14:foregroundMark x1="24615" y1="73333" x2="33333" y2="94902"/>
                        <a14:foregroundMark x1="33333" y1="94902" x2="52051" y2="97451"/>
                        <a14:foregroundMark x1="7436" y1="10000" x2="256" y2="17647"/>
                        <a14:backgroundMark x1="11538" y1="5098" x2="18718" y2="12549"/>
                        <a14:backgroundMark x1="14615" y1="3922" x2="18718" y2="4510"/>
                        <a14:backgroundMark x1="17436" y1="7059" x2="19231" y2="9608"/>
                        <a14:backgroundMark x1="17436" y1="7451" x2="17436" y2="7451"/>
                        <a14:backgroundMark x1="16667" y1="7059" x2="25128" y2="8039"/>
                        <a14:backgroundMark x1="18718" y1="10980" x2="23333" y2="1411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533381" y="157342"/>
            <a:ext cx="1620688" cy="2117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6408" y="123019"/>
            <a:ext cx="7128792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5400" b="1">
                <a:solidFill>
                  <a:srgbClr val="FF0000"/>
                </a:solidFill>
                <a:latin typeface="Century Schoolbook" panose="02040604050505020304" pitchFamily="18" charset="0"/>
              </a:rPr>
              <a:t>Ответь на вопросы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248" y="1118338"/>
            <a:ext cx="7579096" cy="2369880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r>
              <a:rPr lang="ru-RU" sz="3200" b="1" i="1" dirty="0">
                <a:solidFill>
                  <a:srgbClr val="622A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Людей, пользующихся общественным транспортом, называют…</a:t>
            </a:r>
          </a:p>
          <a:p>
            <a:r>
              <a:rPr lang="ru-RU" sz="2800" b="1" dirty="0">
                <a:latin typeface="Century Schoolbook" panose="02040604050505020304" pitchFamily="18" charset="0"/>
              </a:rPr>
              <a:t>а) пешеходами</a:t>
            </a:r>
          </a:p>
          <a:p>
            <a:r>
              <a:rPr lang="ru-RU" sz="2800" b="1" dirty="0">
                <a:latin typeface="Century Schoolbook" panose="02040604050505020304" pitchFamily="18" charset="0"/>
              </a:rPr>
              <a:t>б) пассажирами</a:t>
            </a:r>
          </a:p>
          <a:p>
            <a:r>
              <a:rPr lang="ru-RU" sz="2800" b="1" dirty="0">
                <a:latin typeface="Century Schoolbook" panose="02040604050505020304" pitchFamily="18" charset="0"/>
              </a:rPr>
              <a:t>в) водителями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79712" y="4171028"/>
            <a:ext cx="6984776" cy="2431435"/>
          </a:xfrm>
          <a:prstGeom prst="rect">
            <a:avLst/>
          </a:prstGeom>
          <a:solidFill>
            <a:srgbClr val="FDFFB7"/>
          </a:solidFill>
        </p:spPr>
        <p:txBody>
          <a:bodyPr wrap="square" rtlCol="0">
            <a:spAutoFit/>
          </a:bodyPr>
          <a:lstStyle/>
          <a:p>
            <a:r>
              <a:rPr lang="ru-RU" sz="3200" b="1" i="1" dirty="0">
                <a:solidFill>
                  <a:srgbClr val="622A8F"/>
                </a:solidFill>
                <a:latin typeface="Century Schoolbook" panose="02040604050505020304" pitchFamily="18" charset="0"/>
              </a:rPr>
              <a:t>2. Общественный транспорт следует ожидать:</a:t>
            </a:r>
          </a:p>
          <a:p>
            <a:r>
              <a:rPr lang="ru-RU" sz="3200" b="1" dirty="0">
                <a:solidFill>
                  <a:srgbClr val="0070C0"/>
                </a:solidFill>
                <a:latin typeface="Century Schoolbook" panose="02040604050505020304" pitchFamily="18" charset="0"/>
              </a:rPr>
              <a:t> </a:t>
            </a:r>
            <a:r>
              <a:rPr lang="ru-RU" sz="2800" b="1" dirty="0">
                <a:latin typeface="Century Schoolbook" panose="02040604050505020304" pitchFamily="18" charset="0"/>
              </a:rPr>
              <a:t>а) на остановке</a:t>
            </a:r>
          </a:p>
          <a:p>
            <a:r>
              <a:rPr lang="ru-RU" sz="2800" b="1" dirty="0">
                <a:latin typeface="Century Schoolbook" panose="02040604050505020304" pitchFamily="18" charset="0"/>
              </a:rPr>
              <a:t> б) на проезжей части</a:t>
            </a:r>
          </a:p>
          <a:p>
            <a:r>
              <a:rPr lang="ru-RU" sz="2800" b="1" dirty="0">
                <a:latin typeface="Century Schoolbook" panose="02040604050505020304" pitchFamily="18" charset="0"/>
              </a:rPr>
              <a:t> в) на перекрестке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20000">
        <p15:prstTrans prst="peelOff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242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242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 animBg="1"/>
      <p:bldP spid="8" grpId="0" uiExpand="1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Ryslan\Desktop\015524c4b002b4d1c0d9267f356.jpg">
            <a:extLst>
              <a:ext uri="{FF2B5EF4-FFF2-40B4-BE49-F238E27FC236}">
                <a16:creationId xmlns="" xmlns:a16="http://schemas.microsoft.com/office/drawing/2014/main" id="{6DB936BF-96B3-334A-9594-F29F1BF9F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316"/>
            <a:ext cx="9207979" cy="6858000"/>
          </a:xfrm>
          <a:prstGeom prst="rect">
            <a:avLst/>
          </a:prstGeom>
          <a:noFill/>
        </p:spPr>
      </p:pic>
      <p:pic>
        <p:nvPicPr>
          <p:cNvPr id="4" name="Picture 3" descr="D:\общее\школа\картинки\розв мовл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0" y="4509120"/>
            <a:ext cx="2013589" cy="203326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0681" y="1028570"/>
            <a:ext cx="7632848" cy="3354765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r>
              <a:rPr lang="ru-RU" sz="3200" b="1" i="1" dirty="0">
                <a:solidFill>
                  <a:srgbClr val="622A8F"/>
                </a:solidFill>
                <a:latin typeface="Century Schoolbook" panose="02040604050505020304" pitchFamily="18" charset="0"/>
              </a:rPr>
              <a:t>3. В салоне автобуса, троллейбуса, трамвая необходимо…</a:t>
            </a:r>
          </a:p>
          <a:p>
            <a:r>
              <a:rPr lang="ru-RU" sz="2800" b="1" dirty="0">
                <a:latin typeface="Century Schoolbook" panose="02040604050505020304" pitchFamily="18" charset="0"/>
              </a:rPr>
              <a:t>а) сидеть или стоять, держась за поручень</a:t>
            </a:r>
          </a:p>
          <a:p>
            <a:r>
              <a:rPr lang="ru-RU" sz="2800" b="1" dirty="0">
                <a:latin typeface="Century Schoolbook" panose="02040604050505020304" pitchFamily="18" charset="0"/>
              </a:rPr>
              <a:t>б) бегать по салону, резвиться</a:t>
            </a:r>
          </a:p>
          <a:p>
            <a:r>
              <a:rPr lang="ru-RU" sz="2800" b="1" dirty="0">
                <a:latin typeface="Century Schoolbook" panose="02040604050505020304" pitchFamily="18" charset="0"/>
              </a:rPr>
              <a:t>в) высовывать голову, руки в окна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1680" y="4472438"/>
            <a:ext cx="7344816" cy="2369880"/>
          </a:xfrm>
          <a:prstGeom prst="rect">
            <a:avLst/>
          </a:prstGeom>
          <a:solidFill>
            <a:srgbClr val="FDFFB7"/>
          </a:solidFill>
        </p:spPr>
        <p:txBody>
          <a:bodyPr wrap="square" rtlCol="0">
            <a:spAutoFit/>
          </a:bodyPr>
          <a:lstStyle/>
          <a:p>
            <a:r>
              <a:rPr lang="ru-RU" sz="3200" b="1" i="1" dirty="0">
                <a:solidFill>
                  <a:srgbClr val="622A8F"/>
                </a:solidFill>
                <a:latin typeface="Century Schoolbook" panose="02040604050505020304" pitchFamily="18" charset="0"/>
              </a:rPr>
              <a:t>4. Перейти дорогу можно…</a:t>
            </a:r>
          </a:p>
          <a:p>
            <a:r>
              <a:rPr lang="ru-RU" sz="2800" b="1" dirty="0">
                <a:latin typeface="Century Schoolbook" panose="02040604050505020304" pitchFamily="18" charset="0"/>
              </a:rPr>
              <a:t>а) на красный сигнал светофора для пешеходов</a:t>
            </a:r>
          </a:p>
          <a:p>
            <a:r>
              <a:rPr lang="ru-RU" sz="2800" b="1" dirty="0">
                <a:latin typeface="Century Schoolbook" panose="02040604050505020304" pitchFamily="18" charset="0"/>
              </a:rPr>
              <a:t>б) по пешеходному переходу</a:t>
            </a:r>
          </a:p>
          <a:p>
            <a:r>
              <a:rPr lang="ru-RU" sz="2800" b="1" dirty="0">
                <a:latin typeface="Century Schoolbook" panose="02040604050505020304" pitchFamily="18" charset="0"/>
              </a:rPr>
              <a:t>в) где вздумается</a:t>
            </a:r>
          </a:p>
        </p:txBody>
      </p:sp>
      <p:pic>
        <p:nvPicPr>
          <p:cNvPr id="8" name="Picture 4" descr="D:\общее\школа\картинки\думать.jpg">
            <a:extLst>
              <a:ext uri="{FF2B5EF4-FFF2-40B4-BE49-F238E27FC236}">
                <a16:creationId xmlns="" xmlns:a16="http://schemas.microsoft.com/office/drawing/2014/main" id="{91DDFB10-A5F8-0B4F-B21F-BDBFE5B42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2353" b="97451" l="256" r="93077">
                        <a14:foregroundMark x1="42308" y1="43137" x2="42308" y2="43137"/>
                        <a14:foregroundMark x1="48205" y1="40196" x2="48205" y2="40196"/>
                        <a14:foregroundMark x1="35128" y1="28627" x2="49744" y2="48431"/>
                        <a14:foregroundMark x1="49744" y1="48431" x2="44359" y2="24510"/>
                        <a14:foregroundMark x1="73846" y1="30588" x2="76923" y2="32549"/>
                        <a14:foregroundMark x1="38205" y1="44118" x2="38205" y2="44118"/>
                        <a14:foregroundMark x1="93333" y1="51765" x2="93333" y2="51765"/>
                        <a14:foregroundMark x1="57436" y1="8627" x2="57436" y2="8627"/>
                        <a14:foregroundMark x1="26410" y1="7059" x2="26410" y2="7059"/>
                        <a14:foregroundMark x1="18541" y1="4698" x2="18677" y2="4876"/>
                        <a14:foregroundMark x1="18978" y1="4234" x2="20350" y2="5958"/>
                        <a14:foregroundMark x1="52051" y1="76275" x2="52051" y2="76275"/>
                        <a14:foregroundMark x1="67179" y1="45098" x2="67179" y2="45098"/>
                        <a14:foregroundMark x1="71795" y1="44706" x2="71795" y2="44706"/>
                        <a14:foregroundMark x1="40256" y1="66863" x2="55128" y2="86863"/>
                        <a14:foregroundMark x1="55128" y1="86863" x2="60513" y2="88431"/>
                        <a14:foregroundMark x1="40256" y1="65686" x2="69744" y2="67255"/>
                        <a14:foregroundMark x1="69744" y1="67255" x2="65897" y2="90392"/>
                        <a14:foregroundMark x1="57436" y1="75882" x2="57436" y2="75882"/>
                        <a14:foregroundMark x1="60000" y1="84902" x2="60000" y2="84902"/>
                        <a14:foregroundMark x1="63333" y1="74314" x2="63333" y2="74314"/>
                        <a14:foregroundMark x1="62051" y1="69216" x2="60513" y2="82745"/>
                        <a14:foregroundMark x1="64615" y1="80784" x2="61282" y2="85882"/>
                        <a14:foregroundMark x1="50769" y1="78824" x2="50769" y2="78824"/>
                        <a14:foregroundMark x1="51538" y1="75882" x2="51538" y2="75882"/>
                        <a14:foregroundMark x1="54103" y1="74314" x2="54103" y2="74314"/>
                        <a14:foregroundMark x1="48718" y1="72745" x2="54615" y2="77843"/>
                        <a14:foregroundMark x1="56154" y1="75294" x2="56154" y2="78235"/>
                        <a14:foregroundMark x1="54615" y1="94902" x2="54615" y2="94902"/>
                        <a14:foregroundMark x1="50769" y1="94314" x2="59231" y2="93922"/>
                        <a14:foregroundMark x1="62051" y1="90784" x2="59231" y2="93922"/>
                        <a14:foregroundMark x1="10873" y1="10016" x2="12821" y2="28627"/>
                        <a14:foregroundMark x1="24615" y1="73333" x2="33333" y2="94902"/>
                        <a14:foregroundMark x1="33333" y1="94902" x2="52051" y2="97451"/>
                        <a14:foregroundMark x1="7436" y1="10000" x2="256" y2="17647"/>
                        <a14:backgroundMark x1="11538" y1="5098" x2="18718" y2="12549"/>
                        <a14:backgroundMark x1="14615" y1="3922" x2="18718" y2="4510"/>
                        <a14:backgroundMark x1="17436" y1="7059" x2="19231" y2="9608"/>
                        <a14:backgroundMark x1="17436" y1="7451" x2="17436" y2="7451"/>
                        <a14:backgroundMark x1="16667" y1="7059" x2="25128" y2="8039"/>
                        <a14:backgroundMark x1="18718" y1="10980" x2="23333" y2="1411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496543" y="289337"/>
            <a:ext cx="1620688" cy="2117963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49B9995-0F91-2749-A8C5-6281197BE2E9}"/>
              </a:ext>
            </a:extLst>
          </p:cNvPr>
          <p:cNvSpPr txBox="1"/>
          <p:nvPr/>
        </p:nvSpPr>
        <p:spPr>
          <a:xfrm>
            <a:off x="367751" y="75782"/>
            <a:ext cx="7128792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Ответь на вопросы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13000">
        <p15:prstTrans prst="peelOff"/>
      </p:transition>
    </mc:Choice>
    <mc:Fallback>
      <p:transition spd="slow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242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000"/>
                            </p:stCondLst>
                            <p:childTnLst>
                              <p:par>
                                <p:cTn id="40" presetID="3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242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Ryslan\Desktop\015524c4b002b4d1c0d9267f356.jpg">
            <a:extLst>
              <a:ext uri="{FF2B5EF4-FFF2-40B4-BE49-F238E27FC236}">
                <a16:creationId xmlns="" xmlns:a16="http://schemas.microsoft.com/office/drawing/2014/main" id="{6DB936BF-96B3-334A-9594-F29F1BF9F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92" y="1166"/>
            <a:ext cx="9207979" cy="6858000"/>
          </a:xfrm>
          <a:prstGeom prst="rect">
            <a:avLst/>
          </a:prstGeom>
          <a:noFill/>
        </p:spPr>
      </p:pic>
      <p:pic>
        <p:nvPicPr>
          <p:cNvPr id="4" name="Picture 3" descr="D:\общее\школа\картинки\розв мовл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0" y="4509120"/>
            <a:ext cx="2013589" cy="203326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8101" y="855191"/>
            <a:ext cx="8928991" cy="6001643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pPr indent="457200" algn="just">
              <a:buFont typeface="+mj-lt"/>
              <a:buAutoNum type="arabicPeriod"/>
            </a:pPr>
            <a:r>
              <a:rPr lang="ru-RU" sz="3200" b="1" i="1" dirty="0">
                <a:solidFill>
                  <a:srgbClr val="622A8F"/>
                </a:solidFill>
                <a:latin typeface="Century Schoolbook" panose="02040604050505020304" pitchFamily="18" charset="0"/>
              </a:rPr>
              <a:t>Основные правила безопасности дорожного движения для детей: подробное руководство. – </a:t>
            </a:r>
            <a:r>
              <a:rPr lang="en" sz="3200" b="1" i="1" dirty="0">
                <a:solidFill>
                  <a:srgbClr val="622A8F"/>
                </a:solidFill>
                <a:latin typeface="Century Schoolbook" panose="02040604050505020304" pitchFamily="18" charset="0"/>
              </a:rPr>
              <a:t>URL: https://</a:t>
            </a:r>
            <a:r>
              <a:rPr lang="en" sz="3200" b="1" i="1" dirty="0" err="1">
                <a:solidFill>
                  <a:srgbClr val="622A8F"/>
                </a:solidFill>
                <a:latin typeface="Century Schoolbook" panose="02040604050505020304" pitchFamily="18" charset="0"/>
              </a:rPr>
              <a:t>zastupnik.help</a:t>
            </a:r>
            <a:r>
              <a:rPr lang="en" sz="3200" b="1" i="1" dirty="0">
                <a:solidFill>
                  <a:srgbClr val="622A8F"/>
                </a:solidFill>
                <a:latin typeface="Century Schoolbook" panose="02040604050505020304" pitchFamily="18" charset="0"/>
              </a:rPr>
              <a:t>/blog/osnovnye_pravila_bezopasnosti_dorozhnogo_dvizhenia_dlya_detej_podrobnoe_rukovodstvo</a:t>
            </a:r>
            <a:r>
              <a:rPr lang="ru-RU" sz="3200" b="1" i="1" dirty="0">
                <a:solidFill>
                  <a:srgbClr val="622A8F"/>
                </a:solidFill>
                <a:latin typeface="Century Schoolbook" panose="02040604050505020304" pitchFamily="18" charset="0"/>
              </a:rPr>
              <a:t>/</a:t>
            </a:r>
          </a:p>
          <a:p>
            <a:pPr indent="457200" algn="just">
              <a:buFont typeface="+mj-lt"/>
              <a:buAutoNum type="arabicPeriod"/>
            </a:pPr>
            <a:r>
              <a:rPr lang="ru-RU" sz="3200" b="1" i="1" dirty="0">
                <a:solidFill>
                  <a:srgbClr val="622A8F"/>
                </a:solidFill>
                <a:latin typeface="Century Schoolbook" panose="02040604050505020304" pitchFamily="18" charset="0"/>
              </a:rPr>
              <a:t>Правила дорожного движения для детей: как объяснить, чтобы ребенок вас понял. – </a:t>
            </a:r>
            <a:r>
              <a:rPr lang="en" sz="3200" b="1" i="1" dirty="0">
                <a:solidFill>
                  <a:srgbClr val="622A8F"/>
                </a:solidFill>
                <a:latin typeface="Century Schoolbook" panose="02040604050505020304" pitchFamily="18" charset="0"/>
              </a:rPr>
              <a:t>URL: https://</a:t>
            </a:r>
            <a:r>
              <a:rPr lang="en" sz="3200" b="1" i="1" dirty="0" err="1">
                <a:solidFill>
                  <a:srgbClr val="622A8F"/>
                </a:solidFill>
                <a:latin typeface="Century Schoolbook" panose="02040604050505020304" pitchFamily="18" charset="0"/>
              </a:rPr>
              <a:t>kidskey.org</a:t>
            </a:r>
            <a:r>
              <a:rPr lang="en" sz="3200" b="1" i="1" dirty="0">
                <a:solidFill>
                  <a:srgbClr val="622A8F"/>
                </a:solidFill>
                <a:latin typeface="Century Schoolbook" panose="02040604050505020304" pitchFamily="18" charset="0"/>
              </a:rPr>
              <a:t>/blog/traffic-rules-for-children</a:t>
            </a:r>
          </a:p>
          <a:p>
            <a:pPr indent="457200"/>
            <a:endParaRPr lang="en" sz="3200" b="1" i="1" dirty="0">
              <a:solidFill>
                <a:srgbClr val="0070C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49B9995-0F91-2749-A8C5-6281197BE2E9}"/>
              </a:ext>
            </a:extLst>
          </p:cNvPr>
          <p:cNvSpPr txBox="1"/>
          <p:nvPr/>
        </p:nvSpPr>
        <p:spPr>
          <a:xfrm>
            <a:off x="899592" y="99114"/>
            <a:ext cx="712879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Список источников</a:t>
            </a:r>
          </a:p>
        </p:txBody>
      </p:sp>
    </p:spTree>
    <p:extLst>
      <p:ext uri="{BB962C8B-B14F-4D97-AF65-F5344CB8AC3E}">
        <p14:creationId xmlns="" xmlns:p14="http://schemas.microsoft.com/office/powerpoint/2010/main" val="85112162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500" advClick="0" advTm="3000">
        <p15:prstTrans prst="peelOff"/>
      </p:transition>
    </mc:Choice>
    <mc:Fallback>
      <p:transition spd="slow" advClick="0" advTm="3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="" xmlns:a16="http://schemas.microsoft.com/office/drawing/2014/main" id="{C3EA3CC4-18D9-9644-BB8F-6E8A29FD3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834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Ryslan\Desktop\x_72ba158c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44168" y="3749230"/>
            <a:ext cx="2203685" cy="3108770"/>
          </a:xfrm>
          <a:prstGeom prst="rect">
            <a:avLst/>
          </a:prstGeom>
          <a:noFill/>
        </p:spPr>
      </p:pic>
      <p:pic>
        <p:nvPicPr>
          <p:cNvPr id="5" name="Picture 5" descr="C:\Users\Ryslan\Desktop\svetofor_v_kepk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4653136"/>
            <a:ext cx="1439686" cy="191538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779912" y="1412776"/>
            <a:ext cx="4824536" cy="2637393"/>
          </a:xfrm>
          <a:prstGeom prst="rect">
            <a:avLst/>
          </a:prstGeom>
          <a:noFill/>
        </p:spPr>
        <p:txBody>
          <a:bodyPr wrap="square" rtlCol="0">
            <a:prstTxWarp prst="textWave4">
              <a:avLst>
                <a:gd name="adj1" fmla="val 6281"/>
                <a:gd name="adj2" fmla="val 0"/>
              </a:avLst>
            </a:prstTxWarp>
            <a:spAutoFit/>
          </a:bodyPr>
          <a:lstStyle/>
          <a:p>
            <a:pPr algn="ctr"/>
            <a:r>
              <a:rPr lang="uk-UA" sz="5400" b="1" i="1" dirty="0">
                <a:ln w="19050">
                  <a:solidFill>
                    <a:srgbClr val="12287F"/>
                  </a:solidFill>
                </a:ln>
                <a:solidFill>
                  <a:srgbClr val="00FFCC"/>
                </a:solidFill>
                <a:effectLst>
                  <a:glow rad="228600">
                    <a:srgbClr val="CC00FF"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СПАСИБО ЗА ВНИМАНИЕ!</a:t>
            </a:r>
            <a:endParaRPr lang="ru-RU" sz="5400" b="1" i="1" dirty="0">
              <a:ln w="19050">
                <a:solidFill>
                  <a:srgbClr val="12287F"/>
                </a:solidFill>
              </a:ln>
              <a:solidFill>
                <a:srgbClr val="00FFCC"/>
              </a:solidFill>
              <a:effectLst>
                <a:glow rad="228600">
                  <a:srgbClr val="CC00FF">
                    <a:alpha val="40000"/>
                  </a:srgb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3000">
        <p14:ripple/>
      </p:transition>
    </mc:Choice>
    <mc:Fallback>
      <p:transition spd="slow" advClick="0" advTm="3000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1415</TotalTime>
  <Words>440</Words>
  <Application>Microsoft Macintosh PowerPoint</Application>
  <PresentationFormat>Экран (4:3)</PresentationFormat>
  <Paragraphs>87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Ryslan</dc:creator>
  <cp:lastModifiedBy>Admin</cp:lastModifiedBy>
  <cp:revision>122</cp:revision>
  <dcterms:created xsi:type="dcterms:W3CDTF">2013-02-07T11:31:15Z</dcterms:created>
  <dcterms:modified xsi:type="dcterms:W3CDTF">2025-04-21T05:54:41Z</dcterms:modified>
</cp:coreProperties>
</file>